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15">
  <p:sldMasterIdLst>
    <p:sldMasterId id="2147483648" r:id="rId1"/>
  </p:sldMasterIdLst>
  <p:notesMasterIdLst>
    <p:notesMasterId r:id="rId23"/>
  </p:notesMasterIdLst>
  <p:sldIdLst>
    <p:sldId id="861" r:id="rId2"/>
    <p:sldId id="971" r:id="rId3"/>
    <p:sldId id="975" r:id="rId4"/>
    <p:sldId id="981" r:id="rId5"/>
    <p:sldId id="992" r:id="rId6"/>
    <p:sldId id="985" r:id="rId7"/>
    <p:sldId id="994" r:id="rId8"/>
    <p:sldId id="984" r:id="rId9"/>
    <p:sldId id="1879" r:id="rId10"/>
    <p:sldId id="1887" r:id="rId11"/>
    <p:sldId id="1881" r:id="rId12"/>
    <p:sldId id="998" r:id="rId13"/>
    <p:sldId id="1883" r:id="rId14"/>
    <p:sldId id="1876" r:id="rId15"/>
    <p:sldId id="1915" r:id="rId16"/>
    <p:sldId id="1916" r:id="rId17"/>
    <p:sldId id="1917" r:id="rId18"/>
    <p:sldId id="1874" r:id="rId19"/>
    <p:sldId id="508" r:id="rId20"/>
    <p:sldId id="1871" r:id="rId21"/>
    <p:sldId id="288" r:id="rId22"/>
  </p:sldIdLst>
  <p:sldSz cx="12192000" cy="6858000"/>
  <p:notesSz cx="10020300" cy="6888163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1946" autoAdjust="0"/>
  </p:normalViewPr>
  <p:slideViewPr>
    <p:cSldViewPr snapToGrid="0">
      <p:cViewPr varScale="1">
        <p:scale>
          <a:sx n="65" d="100"/>
          <a:sy n="65" d="100"/>
        </p:scale>
        <p:origin x="78" y="90"/>
      </p:cViewPr>
      <p:guideLst/>
    </p:cSldViewPr>
  </p:slideViewPr>
  <p:outlineViewPr>
    <p:cViewPr>
      <p:scale>
        <a:sx n="33" d="100"/>
        <a:sy n="33" d="100"/>
      </p:scale>
      <p:origin x="0" y="-29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42130" cy="34560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75851" y="1"/>
            <a:ext cx="4342130" cy="34560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FE5A037-BCD1-4D52-A534-7861AB4DAC00}" type="datetimeFigureOut">
              <a:rPr lang="zh-CN" altLang="en-US" smtClean="0"/>
              <a:t>2022/12/17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43225" y="860425"/>
            <a:ext cx="4133850" cy="2325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1002030" y="3314928"/>
            <a:ext cx="8016240" cy="271221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2130" cy="34560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75851" y="6542560"/>
            <a:ext cx="4342130" cy="34560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5939E68-48CC-45C1-A51A-2ED1BA43CFB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011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048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  <a:p>
            <a:r>
              <a:rPr lang="zh-CN" altLang="en-US"/>
              <a:t>揭露蒋介石假和平的阴谋</a:t>
            </a:r>
            <a:endParaRPr lang="en-US" altLang="zh-CN"/>
          </a:p>
          <a:p>
            <a:r>
              <a:rPr lang="zh-CN" altLang="en-US"/>
              <a:t>宣传中国共产党和平建国纲领</a:t>
            </a:r>
            <a:endParaRPr lang="en-US" altLang="zh-CN"/>
          </a:p>
          <a:p>
            <a:r>
              <a:rPr lang="zh-CN" altLang="en-US"/>
              <a:t>完成建设新中国的历史使命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470">
              <a:defRPr/>
            </a:pPr>
            <a:fld id="{606BAC3F-EC54-4562-95FA-EAB001225A81}" type="slidenum">
              <a:rPr lang="zh-CN" altLang="en-US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19</a:t>
            </a:fld>
            <a:endParaRPr lang="zh-CN" altLang="en-US">
              <a:solidFill>
                <a:prstClr val="black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692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470">
              <a:defRPr/>
            </a:pPr>
            <a:fld id="{606BAC3F-EC54-4562-95FA-EAB001225A81}" type="slidenum">
              <a:rPr lang="zh-CN" altLang="en-US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3</a:t>
            </a:fld>
            <a:endParaRPr lang="zh-CN" altLang="en-US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800" kern="10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470">
              <a:defRPr/>
            </a:pPr>
            <a:fld id="{606BAC3F-EC54-4562-95FA-EAB001225A81}" type="slidenum">
              <a:rPr lang="zh-CN" altLang="en-US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6</a:t>
            </a:fld>
            <a:endParaRPr lang="zh-CN" altLang="en-US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470">
              <a:defRPr/>
            </a:pPr>
            <a:fld id="{606BAC3F-EC54-4562-95FA-EAB001225A81}" type="slidenum">
              <a:rPr lang="zh-CN" altLang="en-US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10</a:t>
            </a:fld>
            <a:endParaRPr lang="zh-CN" altLang="en-US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714375" y="2168330"/>
            <a:ext cx="3868616" cy="3530991"/>
          </a:xfrm>
          <a:custGeom>
            <a:avLst/>
            <a:gdLst>
              <a:gd name="connsiteX0" fmla="*/ 0 w 3868616"/>
              <a:gd name="connsiteY0" fmla="*/ 0 h 3530991"/>
              <a:gd name="connsiteX1" fmla="*/ 3868616 w 3868616"/>
              <a:gd name="connsiteY1" fmla="*/ 0 h 3530991"/>
              <a:gd name="connsiteX2" fmla="*/ 3868616 w 3868616"/>
              <a:gd name="connsiteY2" fmla="*/ 3530991 h 3530991"/>
              <a:gd name="connsiteX3" fmla="*/ 0 w 3868616"/>
              <a:gd name="connsiteY3" fmla="*/ 3530991 h 353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8616" h="3530991">
                <a:moveTo>
                  <a:pt x="0" y="0"/>
                </a:moveTo>
                <a:lnTo>
                  <a:pt x="3868616" y="0"/>
                </a:lnTo>
                <a:lnTo>
                  <a:pt x="3868616" y="3530991"/>
                </a:lnTo>
                <a:lnTo>
                  <a:pt x="0" y="3530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2" r="43119"/>
          <a:stretch>
            <a:fillRect/>
          </a:stretch>
        </p:blipFill>
        <p:spPr>
          <a:xfrm rot="5400000" flipH="1">
            <a:off x="-661477" y="661479"/>
            <a:ext cx="3166270" cy="18433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2" r="43119"/>
          <a:stretch>
            <a:fillRect/>
          </a:stretch>
        </p:blipFill>
        <p:spPr>
          <a:xfrm rot="16200000" flipH="1">
            <a:off x="9687209" y="4353208"/>
            <a:ext cx="3166270" cy="1843312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p4"/><Relationship Id="rId2" Type="http://schemas.microsoft.com/office/2007/relationships/media" Target="../media/media1.mp4"/><Relationship Id="rId1" Type="http://schemas.openxmlformats.org/officeDocument/2006/relationships/tags" Target="../tags/tag10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video" Target="../media/media2.mp4"/><Relationship Id="rId7" Type="http://schemas.openxmlformats.org/officeDocument/2006/relationships/image" Target="../media/image8.jpeg"/><Relationship Id="rId2" Type="http://schemas.microsoft.com/office/2007/relationships/media" Target="../media/media2.mp4"/><Relationship Id="rId1" Type="http://schemas.openxmlformats.org/officeDocument/2006/relationships/tags" Target="../tags/tag15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683" y="-1"/>
            <a:ext cx="4671317" cy="6827563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/>
        </p:nvCxnSpPr>
        <p:spPr>
          <a:xfrm>
            <a:off x="3287730" y="2661244"/>
            <a:ext cx="140756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39048" y="341092"/>
            <a:ext cx="8371114" cy="4996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2000">
                <a:latin typeface="华文中宋" panose="02010600040101010101" pitchFamily="2" charset="-122"/>
              </a:rPr>
              <a:t>来源章节：第十专题 为什么说“没有共产党，就没有新中国”？</a:t>
            </a:r>
            <a:endParaRPr lang="zh-CN" altLang="en-US" sz="2000" dirty="0">
              <a:latin typeface="华文中宋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82924" y="3429000"/>
            <a:ext cx="8371114" cy="7439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华文中宋" panose="02010600040101010101" pitchFamily="2" charset="-122"/>
              </a:rPr>
              <a:t> </a:t>
            </a:r>
            <a:endParaRPr lang="zh-CN" altLang="en-US" sz="3200" b="1" dirty="0">
              <a:effectLst>
                <a:outerShdw blurRad="38100" dist="38100" dir="2700000" algn="tl">
                  <a:srgbClr val="C0C0C0"/>
                </a:outerShdw>
              </a:effectLst>
              <a:latin typeface="华文中宋" panose="020106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67421" y="1647529"/>
            <a:ext cx="8371114" cy="9220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</a:rPr>
              <a:t>毛泽东为何要赴重庆谈判？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92" y="3842950"/>
            <a:ext cx="12203292" cy="301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12209425_200503311632024961290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60"/>
          <a:stretch>
            <a:fillRect/>
          </a:stretch>
        </p:blipFill>
        <p:spPr bwMode="auto">
          <a:xfrm>
            <a:off x="7301316" y="1903625"/>
            <a:ext cx="3342712" cy="25890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1850372" y="2129052"/>
            <a:ext cx="4468235" cy="1780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1945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28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日，毛泽东偕周恩来、王若飞</a:t>
            </a:r>
            <a:r>
              <a:rPr lang="zh-CN" altLang="en-US" sz="28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赴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重庆与国民党当局进行谈判。</a:t>
            </a:r>
            <a:endParaRPr lang="zh-CN" altLang="en-US" sz="2400"/>
          </a:p>
        </p:txBody>
      </p:sp>
      <p:cxnSp>
        <p:nvCxnSpPr>
          <p:cNvPr id="7" name="直接连接符 6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PA-102237"/>
          <p:cNvSpPr/>
          <p:nvPr>
            <p:custDataLst>
              <p:tags r:id="rId1"/>
            </p:custDataLst>
          </p:nvPr>
        </p:nvSpPr>
        <p:spPr>
          <a:xfrm>
            <a:off x="886826" y="253846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5360429"/>
            <a:ext cx="12192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/>
              <a:t>诗人柳亚子赋诗称毛泽东这一举动是“弥天大勇”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15291" y="403988"/>
            <a:ext cx="611124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顺应人民对和平的渴望</a:t>
            </a: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301393" y="2701878"/>
            <a:ext cx="3106220" cy="145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en-US" sz="3200" b="1" kern="100"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为什么说是“弥天大勇”呢？</a:t>
            </a:r>
            <a:endParaRPr lang="zh-CN" altLang="zh-CN" sz="3200" kern="100">
              <a:effectLst/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PA-102237"/>
          <p:cNvSpPr/>
          <p:nvPr>
            <p:custDataLst>
              <p:tags r:id="rId1"/>
            </p:custDataLst>
          </p:nvPr>
        </p:nvSpPr>
        <p:spPr>
          <a:xfrm>
            <a:off x="886826" y="253846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15291" y="403988"/>
            <a:ext cx="611124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顺应人民对和平的渴望</a:t>
            </a:r>
          </a:p>
        </p:txBody>
      </p:sp>
      <p:pic>
        <p:nvPicPr>
          <p:cNvPr id="7" name="4637eafd4406466b49cc42cbaa3ea0f1">
            <a:hlinkClick r:id="" action="ppaction://media"/>
            <a:extLst>
              <a:ext uri="{FF2B5EF4-FFF2-40B4-BE49-F238E27FC236}">
                <a16:creationId xmlns:a16="http://schemas.microsoft.com/office/drawing/2014/main" id="{A916E5C1-79FC-540D-FC78-3799CFD8006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22313" y="1674296"/>
            <a:ext cx="5638800" cy="427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05840" y="1845945"/>
            <a:ext cx="5992495" cy="4397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“在中国人民面前摆着两条路，</a:t>
            </a:r>
            <a:r>
              <a:rPr lang="zh-CN" altLang="en-US" sz="2400" b="1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光明的路和黑暗的路。</a:t>
            </a:r>
            <a:endParaRPr lang="en-US" altLang="zh-CN" sz="2400" b="1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    我们的任务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不是别的，就是放手发动群众，壮大人民力量，团结全国一切可能团结的力量，在我们党领导之下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……,</a:t>
            </a:r>
            <a:r>
              <a:rPr lang="zh-CN" altLang="en-US" sz="2400" b="1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建设</a:t>
            </a:r>
            <a:r>
              <a:rPr lang="zh-CN" altLang="en-US" sz="2800" b="1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一个光明的新中国</a:t>
            </a:r>
            <a:r>
              <a:rPr lang="zh-CN" altLang="en-US" sz="2400" b="1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</a:rPr>
              <a:t>                 ——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《两个中国之命运》（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1945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年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月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23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号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>
              <a:lnSpc>
                <a:spcPct val="140000"/>
              </a:lnSpc>
            </a:pP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</a:rPr>
              <a:t>    《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毛泽东选集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（第四卷），人民出版社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</a:rPr>
              <a:t>1991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年版，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</a:rPr>
              <a:t>1026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页。</a:t>
            </a:r>
            <a:endParaRPr lang="en-US" altLang="zh-CN" sz="1600" b="1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950599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PA-102237"/>
          <p:cNvSpPr/>
          <p:nvPr>
            <p:custDataLst>
              <p:tags r:id="rId1"/>
            </p:custDataLst>
          </p:nvPr>
        </p:nvSpPr>
        <p:spPr>
          <a:xfrm>
            <a:off x="886826" y="253846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二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40336" y="343663"/>
            <a:ext cx="651910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+mn-ea"/>
              </a:rPr>
              <a:t>建设一个光明的新中国</a:t>
            </a:r>
          </a:p>
        </p:txBody>
      </p:sp>
      <p:sp>
        <p:nvSpPr>
          <p:cNvPr id="7" name="AutoShape 4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264" y="2075380"/>
            <a:ext cx="4203471" cy="3246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240379" y="2692695"/>
            <a:ext cx="5596167" cy="2242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</a:rPr>
              <a:t>       在重庆谈判期间，毛泽东广泛会见各界知名人士，开展多层次统战工作，有力地推动了国民党统治区的民主运动，宣传了中国共产党的和平建国纲领。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15" y="2293010"/>
            <a:ext cx="4495228" cy="3040906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0" y="950599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PA-102237"/>
          <p:cNvSpPr/>
          <p:nvPr>
            <p:custDataLst>
              <p:tags r:id="rId1"/>
            </p:custDataLst>
          </p:nvPr>
        </p:nvSpPr>
        <p:spPr>
          <a:xfrm>
            <a:off x="886826" y="253846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二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40336" y="343663"/>
            <a:ext cx="651910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+mn-ea"/>
              </a:rPr>
              <a:t>建设一个光明的新中国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240336" y="1517602"/>
            <a:ext cx="5166117" cy="662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ct val="150000"/>
              </a:lnSpc>
              <a:defRPr/>
            </a:pPr>
            <a:r>
              <a:rPr lang="zh-CN" altLang="en-US" sz="2800" b="1" kern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宣传中国共产党和平建国纲领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12" y="2035016"/>
            <a:ext cx="3940169" cy="2787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0" y="950599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192826" y="2023118"/>
            <a:ext cx="7971722" cy="3407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国民党左派</a:t>
            </a: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宋庆龄、冯玉祥、谭平山等人，</a:t>
            </a:r>
            <a:endParaRPr lang="en-US" altLang="zh-CN" sz="2000" b="1" dirty="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民主人士</a:t>
            </a: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张澜、沈钧儒、黄炎培等人，</a:t>
            </a:r>
            <a:endParaRPr lang="en-US" altLang="zh-CN" sz="2000" b="1" dirty="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社会知名人士</a:t>
            </a: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郭沫若、章士钊等人，</a:t>
            </a:r>
            <a:endParaRPr lang="en-US" altLang="zh-CN" sz="2000" b="1" dirty="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国民党军政要员</a:t>
            </a: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孙科、陈诚等人，</a:t>
            </a:r>
            <a:endParaRPr lang="en-US" altLang="zh-CN" sz="2000" b="1" dirty="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还会见了</a:t>
            </a:r>
            <a:r>
              <a:rPr lang="zh-CN" altLang="en-US" sz="2000" b="1" dirty="0">
                <a:solidFill>
                  <a:schemeClr val="accent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苏、美、英、法等国的驻华使节</a:t>
            </a: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000" b="1" dirty="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召开了多次记者招待会</a:t>
            </a:r>
            <a:endParaRPr lang="en-US" altLang="zh-CN" sz="2000" b="1" dirty="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反复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宣传</a:t>
            </a:r>
            <a:r>
              <a:rPr lang="zh-CN" altLang="en-US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中国共产党和平建设新中国的主张。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PA-102237"/>
          <p:cNvSpPr/>
          <p:nvPr>
            <p:custDataLst>
              <p:tags r:id="rId1"/>
            </p:custDataLst>
          </p:nvPr>
        </p:nvSpPr>
        <p:spPr>
          <a:xfrm>
            <a:off x="886826" y="253846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二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40336" y="343663"/>
            <a:ext cx="651910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+mn-ea"/>
              </a:rPr>
              <a:t>建设一个光明的新中国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26" y="1929751"/>
            <a:ext cx="5904391" cy="3892343"/>
          </a:xfrm>
          <a:prstGeom prst="rect">
            <a:avLst/>
          </a:prstGeom>
        </p:spPr>
      </p:pic>
      <p:sp>
        <p:nvSpPr>
          <p:cNvPr id="2" name="PA-102237"/>
          <p:cNvSpPr/>
          <p:nvPr>
            <p:custDataLst>
              <p:tags r:id="rId1"/>
            </p:custDataLst>
          </p:nvPr>
        </p:nvSpPr>
        <p:spPr>
          <a:xfrm>
            <a:off x="886826" y="253846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二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40702" y="1246715"/>
            <a:ext cx="6802835" cy="5810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+mn-ea"/>
                <a:cs typeface="Times New Roman" panose="02020603050405020304" pitchFamily="18" charset="0"/>
              </a:rPr>
              <a:t>展现了共产党领袖的风采，赢得了民心</a:t>
            </a:r>
            <a:endParaRPr lang="en-US" altLang="zh-CN" sz="2400" b="1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40336" y="343663"/>
            <a:ext cx="651910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+mn-ea"/>
              </a:rPr>
              <a:t>建设一个光明的新中国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337903A-6F73-5AB6-E8D3-065E1A4B03B2}"/>
              </a:ext>
            </a:extLst>
          </p:cNvPr>
          <p:cNvSpPr txBox="1"/>
          <p:nvPr/>
        </p:nvSpPr>
        <p:spPr>
          <a:xfrm>
            <a:off x="886826" y="5933922"/>
            <a:ext cx="9716104" cy="5804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/>
              <a:t> 是对中国共产党和平建设新中国的一次大宣传、大普及</a:t>
            </a:r>
            <a:endParaRPr lang="en-US" altLang="zh-CN" sz="2400" b="1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14F9D84-7697-BA11-0106-492AA3915F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217" y="1929751"/>
            <a:ext cx="3792050" cy="389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3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950599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PA-102237"/>
          <p:cNvSpPr/>
          <p:nvPr>
            <p:custDataLst>
              <p:tags r:id="rId1"/>
            </p:custDataLst>
          </p:nvPr>
        </p:nvSpPr>
        <p:spPr>
          <a:xfrm>
            <a:off x="886826" y="253846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二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40336" y="343663"/>
            <a:ext cx="651910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+mn-ea"/>
              </a:rPr>
              <a:t>建设一个光明的新中国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097" y="2332187"/>
            <a:ext cx="2069698" cy="1272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551" y="4760023"/>
            <a:ext cx="1959244" cy="10763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8585350" y="2189338"/>
            <a:ext cx="3112135" cy="14741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zh-CN" altLang="en-US" sz="2000" b="1" dirty="0">
                <a:sym typeface="+mn-ea"/>
              </a:rPr>
              <a:t>有谈判方案</a:t>
            </a:r>
          </a:p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en-US" altLang="zh-CN" sz="2000" b="1" dirty="0">
                <a:sym typeface="+mn-ea"/>
              </a:rPr>
              <a:t> </a:t>
            </a:r>
            <a:r>
              <a:rPr lang="zh-CN" altLang="en-US" sz="2000" b="1" dirty="0">
                <a:sym typeface="+mn-ea"/>
              </a:rPr>
              <a:t>作出了许多让步</a:t>
            </a:r>
            <a:endParaRPr lang="en-US" altLang="zh-CN" sz="2000" b="1" dirty="0">
              <a:sym typeface="+mn-ea"/>
            </a:endParaRPr>
          </a:p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zh-CN" altLang="en-US" sz="2000" b="1" dirty="0">
                <a:sym typeface="+mn-ea"/>
              </a:rPr>
              <a:t>建设新中国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509586" y="4198278"/>
            <a:ext cx="3112135" cy="19974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zh-CN" altLang="en-US" sz="2000" b="1" dirty="0">
                <a:sym typeface="+mn-ea"/>
              </a:rPr>
              <a:t>无谈判方案</a:t>
            </a:r>
            <a:endParaRPr lang="en-US" altLang="zh-CN" sz="2000" b="1" dirty="0">
              <a:sym typeface="+mn-ea"/>
            </a:endParaRPr>
          </a:p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zh-CN" altLang="en-US" sz="2000" b="1" dirty="0">
                <a:sym typeface="+mn-ea"/>
              </a:rPr>
              <a:t>目的是消灭共产党</a:t>
            </a:r>
            <a:endParaRPr lang="en-US" altLang="zh-CN" sz="2000" b="1" dirty="0">
              <a:sym typeface="+mn-ea"/>
            </a:endParaRPr>
          </a:p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zh-CN" altLang="en-US" sz="2000" b="1" dirty="0">
                <a:sym typeface="+mn-ea"/>
              </a:rPr>
              <a:t>维持旧中国</a:t>
            </a:r>
          </a:p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en-US" altLang="zh-CN" sz="2000" b="1" dirty="0">
                <a:sym typeface="+mn-ea"/>
              </a:rPr>
              <a:t> </a:t>
            </a:r>
            <a:endParaRPr lang="zh-CN" altLang="en-US" sz="2000" b="1" dirty="0">
              <a:sym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D56EFED-5D9F-0F28-CDDF-C8EDC0468AA5}"/>
              </a:ext>
            </a:extLst>
          </p:cNvPr>
          <p:cNvSpPr txBox="1"/>
          <p:nvPr/>
        </p:nvSpPr>
        <p:spPr>
          <a:xfrm>
            <a:off x="846047" y="1328222"/>
            <a:ext cx="5166117" cy="662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ct val="150000"/>
              </a:lnSpc>
              <a:defRPr/>
            </a:pPr>
            <a:r>
              <a:rPr lang="zh-CN" altLang="en-US" sz="2800" b="1" kern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为新中国建立做了真心的努力</a:t>
            </a:r>
          </a:p>
        </p:txBody>
      </p:sp>
      <p:pic>
        <p:nvPicPr>
          <p:cNvPr id="11" name="7a702991b262002438f6e3c606400d21">
            <a:hlinkClick r:id="" action="ppaction://media"/>
            <a:extLst>
              <a:ext uri="{FF2B5EF4-FFF2-40B4-BE49-F238E27FC236}">
                <a16:creationId xmlns:a16="http://schemas.microsoft.com/office/drawing/2014/main" id="{8892EE95-1643-F361-15B3-DE0F9F4B2022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8"/>
          <a:srcRect t="7168" b="7487"/>
          <a:stretch/>
        </p:blipFill>
        <p:spPr>
          <a:xfrm>
            <a:off x="805270" y="2353946"/>
            <a:ext cx="5247673" cy="3958363"/>
          </a:xfrm>
          <a:prstGeom prst="rect">
            <a:avLst/>
          </a:prstGeom>
        </p:spPr>
      </p:pic>
      <p:sp>
        <p:nvSpPr>
          <p:cNvPr id="12" name="WordArt 6">
            <a:extLst>
              <a:ext uri="{FF2B5EF4-FFF2-40B4-BE49-F238E27FC236}">
                <a16:creationId xmlns:a16="http://schemas.microsoft.com/office/drawing/2014/main" id="{C5585335-24C9-7238-7F15-F61FA8DBA7D1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8311793" y="1092839"/>
            <a:ext cx="2292334" cy="10964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0" cap="none" spc="0" normalizeH="0" baseline="0" noProof="0">
                <a:ln w="9525">
                  <a:solidFill>
                    <a:srgbClr val="000000"/>
                  </a:solidFill>
                  <a:round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76999"/>
                    </a:srgbClr>
                  </a:outerShdw>
                </a:effectLst>
                <a:uLnTx/>
                <a:uFillTx/>
                <a:latin typeface="华文行楷"/>
                <a:ea typeface="华文行楷"/>
              </a:rPr>
              <a:t>真心</a:t>
            </a:r>
            <a:endParaRPr kumimoji="0" lang="zh-CN" altLang="en-US" sz="1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</a:ln>
              <a:solidFill>
                <a:schemeClr val="accent1"/>
              </a:solidFill>
              <a:effectLst>
                <a:outerShdw dist="35921" dir="2700000" algn="ctr" rotWithShape="0">
                  <a:srgbClr val="C0C0C0">
                    <a:alpha val="76999"/>
                  </a:srgbClr>
                </a:outerShdw>
              </a:effectLst>
              <a:uLnTx/>
              <a:uFillTx/>
              <a:latin typeface="华文行楷"/>
              <a:ea typeface="华文行楷"/>
            </a:endParaRPr>
          </a:p>
        </p:txBody>
      </p:sp>
      <p:sp>
        <p:nvSpPr>
          <p:cNvPr id="14" name="WordArt 6">
            <a:extLst>
              <a:ext uri="{FF2B5EF4-FFF2-40B4-BE49-F238E27FC236}">
                <a16:creationId xmlns:a16="http://schemas.microsoft.com/office/drawing/2014/main" id="{68995A7D-E0C4-6F64-D39E-4685D84E7D47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8585350" y="5688624"/>
            <a:ext cx="2202515" cy="10418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10" noProof="0">
                <a:ln w="9525">
                  <a:solidFill>
                    <a:srgbClr val="000000"/>
                  </a:solidFill>
                  <a:rou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C0C0C0">
                      <a:alpha val="76999"/>
                    </a:srgbClr>
                  </a:outerShdw>
                </a:effectLst>
                <a:latin typeface="华文行楷"/>
                <a:ea typeface="华文行楷"/>
              </a:rPr>
              <a:t>虚伪</a:t>
            </a:r>
            <a:endParaRPr kumimoji="0" lang="zh-CN" altLang="en-US" sz="1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</a:ln>
              <a:solidFill>
                <a:srgbClr val="002060"/>
              </a:solidFill>
              <a:effectLst>
                <a:outerShdw dist="35921" dir="2700000" algn="ctr" rotWithShape="0">
                  <a:srgbClr val="C0C0C0">
                    <a:alpha val="76999"/>
                  </a:srgbClr>
                </a:outerShdw>
              </a:effectLst>
              <a:uLnTx/>
              <a:uFillTx/>
              <a:latin typeface="华文行楷"/>
              <a:ea typeface="华文行楷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9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5" grpId="0"/>
      <p:bldP spid="8" grpId="0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B9EC7BFE-CB25-76D2-7D06-E5F392FD39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98" b="75626"/>
          <a:stretch/>
        </p:blipFill>
        <p:spPr bwMode="auto">
          <a:xfrm>
            <a:off x="603507" y="1512047"/>
            <a:ext cx="4122514" cy="3408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DA374AD-B992-7382-BF98-103E2C3C4BA3}"/>
              </a:ext>
            </a:extLst>
          </p:cNvPr>
          <p:cNvSpPr txBox="1"/>
          <p:nvPr/>
        </p:nvSpPr>
        <p:spPr>
          <a:xfrm>
            <a:off x="5177587" y="1379214"/>
            <a:ext cx="6292919" cy="3674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+mj-ea"/>
                <a:ea typeface="+mj-ea"/>
              </a:rPr>
              <a:t>       </a:t>
            </a:r>
            <a:r>
              <a:rPr lang="zh-CN" altLang="en-US" sz="2400" dirty="0">
                <a:solidFill>
                  <a:schemeClr val="accent1"/>
                </a:solidFill>
                <a:latin typeface="+mj-ea"/>
                <a:ea typeface="+mj-ea"/>
              </a:rPr>
              <a:t>这个新中国就是</a:t>
            </a:r>
            <a:r>
              <a:rPr lang="zh-CN" altLang="en-US" sz="2400" dirty="0">
                <a:latin typeface="+mj-ea"/>
                <a:ea typeface="+mj-ea"/>
              </a:rPr>
              <a:t>区别于蒋介石维护大地主大资产阶级利益的、独裁的、专制的中国；</a:t>
            </a:r>
            <a:endParaRPr lang="en-US" altLang="zh-CN" sz="2400" dirty="0">
              <a:latin typeface="+mj-ea"/>
              <a:ea typeface="+mj-ea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+mj-ea"/>
                <a:ea typeface="+mj-ea"/>
              </a:rPr>
              <a:t>      这个新中国就是</a:t>
            </a:r>
            <a:r>
              <a:rPr lang="zh-CN" altLang="en-US" sz="2400" dirty="0">
                <a:latin typeface="+mj-ea"/>
                <a:ea typeface="+mj-ea"/>
              </a:rPr>
              <a:t>人民当家做主的新中国；</a:t>
            </a:r>
            <a:endParaRPr lang="en-US" altLang="zh-CN" sz="2400" dirty="0">
              <a:latin typeface="+mj-ea"/>
              <a:ea typeface="+mj-ea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+mj-ea"/>
                <a:ea typeface="+mj-ea"/>
              </a:rPr>
              <a:t>      </a:t>
            </a:r>
            <a:r>
              <a:rPr lang="zh-CN" altLang="en-US" sz="2400" dirty="0">
                <a:solidFill>
                  <a:schemeClr val="accent1"/>
                </a:solidFill>
                <a:latin typeface="+mj-ea"/>
                <a:ea typeface="+mj-ea"/>
              </a:rPr>
              <a:t>这个新中国就是</a:t>
            </a:r>
            <a:r>
              <a:rPr lang="zh-CN" altLang="en-US" sz="2400" dirty="0">
                <a:latin typeface="+mj-ea"/>
                <a:ea typeface="+mj-ea"/>
              </a:rPr>
              <a:t>独立的、自由的、民主的、统一的、富强的新中国。</a:t>
            </a:r>
          </a:p>
        </p:txBody>
      </p:sp>
    </p:spTree>
    <p:extLst>
      <p:ext uri="{BB962C8B-B14F-4D97-AF65-F5344CB8AC3E}">
        <p14:creationId xmlns:p14="http://schemas.microsoft.com/office/powerpoint/2010/main" val="355232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71791" y="1348096"/>
            <a:ext cx="6105054" cy="390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6070" algn="just">
              <a:lnSpc>
                <a:spcPct val="150000"/>
              </a:lnSpc>
            </a:pPr>
            <a:r>
              <a:rPr lang="en-US" altLang="zh-CN" sz="2000" kern="100">
                <a:effectLst/>
                <a:latin typeface="+mn-ea"/>
                <a:cs typeface="Times New Roman" panose="02020603050405020304" pitchFamily="18" charset="0"/>
              </a:rPr>
              <a:t>    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在历史的转折关头，毛泽东</a:t>
            </a:r>
            <a:r>
              <a:rPr lang="zh-CN" altLang="en-US" sz="2400" kern="100">
                <a:effectLst/>
                <a:latin typeface="+mn-ea"/>
                <a:cs typeface="Times New Roman" panose="02020603050405020304" pitchFamily="18" charset="0"/>
              </a:rPr>
              <a:t>等中国共产党人，</a:t>
            </a:r>
            <a:r>
              <a:rPr lang="zh-CN" altLang="en-US" sz="24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顺应人民对和平的渴望、</a:t>
            </a:r>
            <a:r>
              <a:rPr lang="zh-CN" altLang="zh-CN" sz="24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为了建设一个光明的新中国</a:t>
            </a:r>
            <a:r>
              <a:rPr lang="zh-CN" altLang="en-US" sz="24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置个人安危于不顾，深入虎穴、以身犯险</a:t>
            </a:r>
            <a:r>
              <a:rPr lang="zh-CN" altLang="en-US" sz="2400" kern="100">
                <a:latin typeface="+mn-ea"/>
                <a:cs typeface="Times New Roman" panose="02020603050405020304" pitchFamily="18" charset="0"/>
              </a:rPr>
              <a:t>。</a:t>
            </a:r>
            <a:endParaRPr lang="en-US" altLang="zh-CN" sz="2400" kern="100">
              <a:latin typeface="+mn-ea"/>
              <a:cs typeface="Times New Roman" panose="02020603050405020304" pitchFamily="18" charset="0"/>
            </a:endParaRPr>
          </a:p>
          <a:p>
            <a:pPr indent="306070" algn="just">
              <a:lnSpc>
                <a:spcPct val="150000"/>
              </a:lnSpc>
            </a:pPr>
            <a:r>
              <a:rPr lang="en-US" altLang="zh-CN" sz="2400" kern="100">
                <a:solidFill>
                  <a:schemeClr val="accent1"/>
                </a:solidFill>
                <a:effectLst/>
                <a:latin typeface="+mn-ea"/>
                <a:cs typeface="Times New Roman" panose="02020603050405020304" pitchFamily="18" charset="0"/>
              </a:rPr>
              <a:t>    </a:t>
            </a:r>
            <a:r>
              <a:rPr lang="zh-CN" altLang="zh-CN" sz="2400" kern="100">
                <a:solidFill>
                  <a:schemeClr val="accent1"/>
                </a:solidFill>
                <a:effectLst/>
                <a:latin typeface="+mn-ea"/>
                <a:cs typeface="Times New Roman" panose="02020603050405020304" pitchFamily="18" charset="0"/>
              </a:rPr>
              <a:t>体现了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革命领袖始终牢记为人民谋幸福、为民族谋复兴的初心使命，</a:t>
            </a:r>
            <a:r>
              <a:rPr lang="zh-CN" altLang="zh-CN" sz="2400" kern="100">
                <a:solidFill>
                  <a:schemeClr val="accent1"/>
                </a:solidFill>
                <a:effectLst/>
                <a:latin typeface="+mn-ea"/>
                <a:cs typeface="Times New Roman" panose="02020603050405020304" pitchFamily="18" charset="0"/>
              </a:rPr>
              <a:t>体现了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敢于斗争、善于斗争的大智大勇。</a:t>
            </a:r>
            <a:endParaRPr lang="zh-CN" altLang="zh-CN" sz="1600" kern="10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8" b="23259"/>
          <a:stretch>
            <a:fillRect/>
          </a:stretch>
        </p:blipFill>
        <p:spPr bwMode="auto">
          <a:xfrm>
            <a:off x="7664626" y="945565"/>
            <a:ext cx="3857625" cy="4653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013942d7a55d7389b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18" y="734434"/>
            <a:ext cx="609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8817" y="1140834"/>
            <a:ext cx="348044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800000"/>
                </a:solidFill>
                <a:ea typeface="黑体" panose="02010609060101010101" pitchFamily="49" charset="-122"/>
              </a:rPr>
              <a:t>学习通主题讨论：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688" y="1494965"/>
            <a:ext cx="3158071" cy="4389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文本框 9"/>
          <p:cNvSpPr txBox="1"/>
          <p:nvPr/>
        </p:nvSpPr>
        <p:spPr>
          <a:xfrm>
            <a:off x="1316418" y="2471099"/>
            <a:ext cx="6288172" cy="1311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>
              <a:lnSpc>
                <a:spcPct val="150000"/>
              </a:lnSpc>
            </a:pPr>
            <a:r>
              <a:rPr lang="zh-CN" altLang="en-US" sz="2800" b="1" kern="100">
                <a:effectLst/>
                <a:latin typeface="Calibri" panose="020F0502020204030204" pitchFamily="34" charset="0"/>
                <a:ea typeface="楷体" panose="02010609060101010101" pitchFamily="49" charset="-122"/>
                <a:cs typeface="楷体" panose="02010609060101010101" pitchFamily="49" charset="-122"/>
              </a:rPr>
              <a:t>    进一步思考为什么说“</a:t>
            </a:r>
            <a:r>
              <a:rPr lang="zh-CN" altLang="en-US" sz="2800" b="1" kern="10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楷体" panose="02010609060101010101" pitchFamily="49" charset="-122"/>
                <a:cs typeface="楷体" panose="02010609060101010101" pitchFamily="49" charset="-122"/>
              </a:rPr>
              <a:t>没有共产党就没有新中国</a:t>
            </a:r>
            <a:r>
              <a:rPr lang="zh-CN" altLang="en-US" sz="2800" b="1" kern="100">
                <a:effectLst/>
                <a:latin typeface="Calibri" panose="020F0502020204030204" pitchFamily="34" charset="0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zh-CN" sz="2800" b="1" kern="100">
                <a:effectLst/>
                <a:latin typeface="Calibri" panose="020F0502020204030204" pitchFamily="34" charset="0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endParaRPr lang="zh-CN" altLang="zh-CN" b="1" kern="100"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9493520"/>
      </p:ext>
    </p:extLst>
  </p:cSld>
  <p:clrMapOvr>
    <a:masterClrMapping/>
  </p:clrMapOvr>
  <p:transition spd="med" advTm="0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10" y="1158383"/>
            <a:ext cx="3081899" cy="3954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221333" y="5340467"/>
            <a:ext cx="4181052" cy="700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/>
              <a:t>    1935年2月15日——云南《民国日报》刊发</a:t>
            </a:r>
            <a:endParaRPr lang="en-US" altLang="zh-CN" sz="1400"/>
          </a:p>
          <a:p>
            <a:pPr algn="ctr">
              <a:lnSpc>
                <a:spcPct val="150000"/>
              </a:lnSpc>
            </a:pPr>
            <a:r>
              <a:rPr lang="zh-CN" altLang="en-US" sz="1400" b="1"/>
              <a:t>《蒋介石悬赏红军将领的赏格》</a:t>
            </a:r>
            <a:endParaRPr lang="en-US" altLang="zh-CN" sz="1400" b="1"/>
          </a:p>
        </p:txBody>
      </p:sp>
      <p:sp>
        <p:nvSpPr>
          <p:cNvPr id="2" name="矩形 1"/>
          <p:cNvSpPr/>
          <p:nvPr/>
        </p:nvSpPr>
        <p:spPr>
          <a:xfrm>
            <a:off x="1736331" y="2935387"/>
            <a:ext cx="427748" cy="32152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56083" y="267099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3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anose="02010600040101010101" pitchFamily="2" charset="-122"/>
                <a:ea typeface="微软雅黑" panose="020B0503020204020204" pitchFamily="34" charset="-122"/>
              </a:rPr>
              <a:t>导入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中宋" panose="02010600040101010101" pitchFamily="2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" name="对话气泡: 椭圆形 4">
            <a:extLst>
              <a:ext uri="{FF2B5EF4-FFF2-40B4-BE49-F238E27FC236}">
                <a16:creationId xmlns:a16="http://schemas.microsoft.com/office/drawing/2014/main" id="{D905D6CC-F664-4BD5-0717-64838B05FC5E}"/>
              </a:ext>
            </a:extLst>
          </p:cNvPr>
          <p:cNvSpPr/>
          <p:nvPr/>
        </p:nvSpPr>
        <p:spPr>
          <a:xfrm>
            <a:off x="1905993" y="1745484"/>
            <a:ext cx="768202" cy="1189903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zh-CN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万大洋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D445171-9BD7-1805-DA6C-B1101A4A074A}"/>
              </a:ext>
            </a:extLst>
          </p:cNvPr>
          <p:cNvSpPr txBox="1"/>
          <p:nvPr/>
        </p:nvSpPr>
        <p:spPr>
          <a:xfrm>
            <a:off x="5190006" y="2340435"/>
            <a:ext cx="5412924" cy="2196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200000"/>
              </a:lnSpc>
            </a:pPr>
            <a:r>
              <a:rPr lang="en-US" altLang="zh-CN" sz="2400" b="1" kern="100" dirty="0">
                <a:latin typeface="+mn-ea"/>
                <a:cs typeface="Times New Roman" panose="02020603050405020304" pitchFamily="18" charset="0"/>
              </a:rPr>
              <a:t>  10</a:t>
            </a:r>
            <a:r>
              <a:rPr lang="zh-CN" altLang="zh-CN" sz="2400" b="1" kern="100" dirty="0">
                <a:latin typeface="+mn-ea"/>
                <a:cs typeface="Times New Roman" panose="02020603050405020304" pitchFamily="18" charset="0"/>
              </a:rPr>
              <a:t>年之后</a:t>
            </a:r>
            <a:r>
              <a:rPr lang="zh-CN" altLang="en-US" sz="2400" b="1" kern="100" dirty="0">
                <a:latin typeface="+mn-ea"/>
                <a:cs typeface="Times New Roman" panose="02020603050405020304" pitchFamily="18" charset="0"/>
              </a:rPr>
              <a:t>的</a:t>
            </a:r>
            <a:r>
              <a:rPr lang="en-US" altLang="zh-CN" sz="2400" b="1" kern="100" dirty="0">
                <a:latin typeface="+mn-ea"/>
                <a:cs typeface="Times New Roman" panose="02020603050405020304" pitchFamily="18" charset="0"/>
              </a:rPr>
              <a:t>1945</a:t>
            </a:r>
            <a:r>
              <a:rPr lang="zh-CN" altLang="en-US" sz="2400" b="1" kern="100" dirty="0">
                <a:latin typeface="+mn-ea"/>
                <a:cs typeface="Times New Roman" panose="02020603050405020304" pitchFamily="18" charset="0"/>
              </a:rPr>
              <a:t>年</a:t>
            </a:r>
            <a:r>
              <a:rPr lang="zh-CN" altLang="zh-CN" sz="2400" b="1" kern="100" dirty="0">
                <a:latin typeface="+mn-ea"/>
                <a:cs typeface="Times New Roman" panose="02020603050405020304" pitchFamily="18" charset="0"/>
              </a:rPr>
              <a:t>，毛泽东为什么</a:t>
            </a:r>
            <a:r>
              <a:rPr lang="zh-CN" altLang="en-US" sz="2400" b="1" kern="100" dirty="0">
                <a:latin typeface="+mn-ea"/>
                <a:cs typeface="Times New Roman" panose="02020603050405020304" pitchFamily="18" charset="0"/>
              </a:rPr>
              <a:t>还要</a:t>
            </a:r>
            <a:r>
              <a:rPr lang="zh-CN" altLang="zh-CN" sz="2400" b="1" kern="100" dirty="0">
                <a:latin typeface="+mn-ea"/>
                <a:cs typeface="Times New Roman" panose="02020603050405020304" pitchFamily="18" charset="0"/>
              </a:rPr>
              <a:t>明知山有虎，偏向虎山行，冒着危险到重庆去赴蒋介石的“鸿门宴”呢？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11300"/>
          <p:cNvSpPr txBox="1">
            <a:spLocks noChangeArrowheads="1"/>
          </p:cNvSpPr>
          <p:nvPr/>
        </p:nvSpPr>
        <p:spPr bwMode="auto">
          <a:xfrm>
            <a:off x="750738" y="1171662"/>
            <a:ext cx="2682240" cy="584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2" tIns="45711" rIns="91422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推荐观看</a:t>
            </a:r>
            <a:endParaRPr lang="zh-CN" altLang="en-US" sz="36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559" y="1978978"/>
            <a:ext cx="2766106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1375879" y="2308693"/>
            <a:ext cx="4297680" cy="559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电影：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建国大业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60612" y="3774440"/>
            <a:ext cx="6096000" cy="504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225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纪录片：</a:t>
            </a:r>
            <a:r>
              <a:rPr lang="en-US" altLang="zh-CN" sz="1800" b="1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重庆谈判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23373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691" y="0"/>
            <a:ext cx="6209309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46158" y="1759892"/>
            <a:ext cx="4416594" cy="212365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600" b="1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</a:rPr>
              <a:t>谢谢聆听！</a:t>
            </a: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417344" y="1357662"/>
            <a:ext cx="7928492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人民最大的心愿是什么呢？</a:t>
            </a:r>
            <a:endParaRPr kumimoji="0" lang="en-US" altLang="zh-CN" sz="320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kern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324" y="2751903"/>
            <a:ext cx="2401197" cy="26864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71850" y="5622039"/>
            <a:ext cx="8820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2000" b="1">
                <a:solidFill>
                  <a:schemeClr val="accent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1945</a:t>
            </a:r>
            <a:r>
              <a:rPr lang="zh-CN" altLang="en-US" sz="2000" b="1">
                <a:solidFill>
                  <a:schemeClr val="accent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2000" b="1">
                <a:solidFill>
                  <a:schemeClr val="accent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8</a:t>
            </a:r>
            <a:r>
              <a:rPr lang="zh-CN" altLang="en-US" sz="2000" b="1">
                <a:solidFill>
                  <a:schemeClr val="accent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月，</a:t>
            </a:r>
            <a:r>
              <a:rPr lang="en-US" altLang="zh-CN" sz="2000" b="1">
                <a:solidFill>
                  <a:schemeClr val="accent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 b="1">
                <a:solidFill>
                  <a:schemeClr val="accent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新华日报</a:t>
            </a:r>
            <a:r>
              <a:rPr lang="en-US" altLang="zh-CN" sz="2000" b="1">
                <a:solidFill>
                  <a:schemeClr val="accent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 b="1">
                <a:solidFill>
                  <a:schemeClr val="accent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上发表了一封读者来信</a:t>
            </a:r>
            <a:endParaRPr lang="zh-CN" altLang="en-US" sz="2000" b="1" dirty="0">
              <a:solidFill>
                <a:schemeClr val="accent2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963479" y="2587275"/>
            <a:ext cx="7779828" cy="280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       中国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的老百姓，足足有三十多年没有享受过和平的日子，一面受敌人的侵略，一面不断内战，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400" b="1" dirty="0">
                <a:solidFill>
                  <a:schemeClr val="accent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我们对于战后和平的期望，就象饥饿的人等饭吃那样的急迫</a:t>
            </a:r>
            <a:r>
              <a:rPr lang="en-US" altLang="zh-CN" sz="2400" b="1" dirty="0">
                <a:solidFill>
                  <a:schemeClr val="accent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400" b="1" dirty="0">
                <a:solidFill>
                  <a:schemeClr val="accent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我们反对内战，不管用什么法律来解释，我们还是要反对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，如果内战，全中国人民都要遭受无穷的损害 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</a:p>
        </p:txBody>
      </p:sp>
      <p:sp>
        <p:nvSpPr>
          <p:cNvPr id="9" name="WordArt 6"/>
          <p:cNvSpPr>
            <a:spLocks noChangeArrowheads="1" noChangeShapeType="1"/>
          </p:cNvSpPr>
          <p:nvPr/>
        </p:nvSpPr>
        <p:spPr bwMode="auto">
          <a:xfrm>
            <a:off x="6810411" y="1325816"/>
            <a:ext cx="4920416" cy="971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0" cap="none" spc="0" normalizeH="0" baseline="0" noProof="0" dirty="0">
                <a:ln w="9525">
                  <a:solidFill>
                    <a:srgbClr val="000000"/>
                  </a:solidFill>
                  <a:round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76999"/>
                    </a:srgbClr>
                  </a:outerShdw>
                </a:effectLst>
                <a:uLnTx/>
                <a:uFillTx/>
                <a:latin typeface="华文行楷"/>
                <a:ea typeface="华文行楷"/>
              </a:rPr>
              <a:t>渴望和平、反对内战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PA-102237"/>
          <p:cNvSpPr/>
          <p:nvPr>
            <p:custDataLst>
              <p:tags r:id="rId1"/>
            </p:custDataLst>
          </p:nvPr>
        </p:nvSpPr>
        <p:spPr>
          <a:xfrm>
            <a:off x="1071552" y="253571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15291" y="403988"/>
            <a:ext cx="611124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顺应人民对和平的渴望</a:t>
            </a: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PA-102237"/>
          <p:cNvSpPr/>
          <p:nvPr>
            <p:custDataLst>
              <p:tags r:id="rId1"/>
            </p:custDataLst>
          </p:nvPr>
        </p:nvSpPr>
        <p:spPr>
          <a:xfrm>
            <a:off x="952140" y="317425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2870" y="2449195"/>
            <a:ext cx="9421495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+mn-ea"/>
              </a:rPr>
              <a:t>       中国共产党希望通过和平的途径对中国进行政治社会的改革，逐步向新中国这个目标迈进。</a:t>
            </a:r>
          </a:p>
        </p:txBody>
      </p:sp>
      <p:sp>
        <p:nvSpPr>
          <p:cNvPr id="10" name="矩形 9"/>
          <p:cNvSpPr/>
          <p:nvPr/>
        </p:nvSpPr>
        <p:spPr>
          <a:xfrm>
            <a:off x="857455" y="1035901"/>
            <a:ext cx="7928492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面对人民的</a:t>
            </a:r>
            <a:r>
              <a:rPr lang="zh-CN" altLang="en-US" sz="2800" b="1" kern="0">
                <a:solidFill>
                  <a:schemeClr val="accent1"/>
                </a:solidFill>
                <a:latin typeface="+mn-ea"/>
              </a:rPr>
              <a:t>渴望</a:t>
            </a:r>
            <a:endParaRPr kumimoji="0" lang="zh-CN" altLang="en-US" sz="2800" b="1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             </a:t>
            </a: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共产党的态度是什么呢？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15291" y="403988"/>
            <a:ext cx="611124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顺应人民对和平的渴望</a:t>
            </a:r>
          </a:p>
        </p:txBody>
      </p:sp>
      <p:sp>
        <p:nvSpPr>
          <p:cNvPr id="11" name="矩形 10"/>
          <p:cNvSpPr/>
          <p:nvPr/>
        </p:nvSpPr>
        <p:spPr>
          <a:xfrm>
            <a:off x="-12065" y="3851275"/>
            <a:ext cx="12192000" cy="2776220"/>
          </a:xfrm>
          <a:prstGeom prst="rect">
            <a:avLst/>
          </a:prstGeom>
          <a:solidFill>
            <a:srgbClr val="B93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39160" y="4043680"/>
            <a:ext cx="8456930" cy="2392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1945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中共七大，毛泽东提出，对蒋介石拟采取“洗脸”政策而不是“砍头”政策。</a:t>
            </a:r>
            <a:endParaRPr lang="en-US" altLang="zh-CN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24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日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，毛泽东指出，抗战结束，和平建设阶段开始。</a:t>
            </a:r>
            <a:endParaRPr lang="en-US" altLang="zh-CN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629920" algn="just">
              <a:lnSpc>
                <a:spcPct val="120000"/>
              </a:lnSpc>
              <a:spcAft>
                <a:spcPts val="1200"/>
              </a:spcAft>
            </a:pP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日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，中共中央发表</a:t>
            </a:r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对目前时局的宣言</a:t>
            </a:r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，明确提出“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和平、民主、团结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”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的口号，阐明争取和平民主、反对内战独裁的方针，为争取和平建国早日实现做出努力。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4672330"/>
            <a:ext cx="2169795" cy="1352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 animBg="1"/>
      <p:bldP spid="11" grpId="1" animBg="1"/>
      <p:bldP spid="12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02289" y="2851960"/>
            <a:ext cx="4327934" cy="2243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sz="2400" kern="100">
                <a:effectLst/>
                <a:latin typeface="+mn-ea"/>
                <a:cs typeface="Times New Roman" panose="02020603050405020304" pitchFamily="18" charset="0"/>
              </a:rPr>
              <a:t>    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蒋介石则摆出了一副和平的姿态，于</a:t>
            </a:r>
            <a:r>
              <a:rPr lang="en-US" altLang="zh-CN" sz="2400" kern="100">
                <a:effectLst/>
                <a:latin typeface="+mn-ea"/>
                <a:cs typeface="Times New Roman" panose="02020603050405020304" pitchFamily="18" charset="0"/>
              </a:rPr>
              <a:t>1945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年</a:t>
            </a:r>
            <a:r>
              <a:rPr lang="en-US" altLang="zh-CN" sz="2400" kern="100">
                <a:effectLst/>
                <a:latin typeface="+mn-ea"/>
                <a:cs typeface="Times New Roman" panose="02020603050405020304" pitchFamily="18" charset="0"/>
              </a:rPr>
              <a:t>8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月</a:t>
            </a:r>
            <a:r>
              <a:rPr lang="en-US" altLang="zh-CN" sz="2400" kern="100">
                <a:effectLst/>
                <a:latin typeface="+mn-ea"/>
                <a:cs typeface="Times New Roman" panose="02020603050405020304" pitchFamily="18" charset="0"/>
              </a:rPr>
              <a:t>14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日、</a:t>
            </a:r>
            <a:r>
              <a:rPr lang="en-US" altLang="zh-CN" sz="2400" kern="100">
                <a:effectLst/>
                <a:latin typeface="+mn-ea"/>
                <a:cs typeface="Times New Roman" panose="02020603050405020304" pitchFamily="18" charset="0"/>
              </a:rPr>
              <a:t>20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日、</a:t>
            </a:r>
            <a:r>
              <a:rPr lang="en-US" altLang="zh-CN" sz="2400" kern="100">
                <a:effectLst/>
                <a:latin typeface="+mn-ea"/>
                <a:cs typeface="Times New Roman" panose="02020603050405020304" pitchFamily="18" charset="0"/>
              </a:rPr>
              <a:t>23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日三次致电毛泽东，邀</a:t>
            </a:r>
            <a:r>
              <a:rPr lang="zh-CN" altLang="en-US" sz="2400" kern="100">
                <a:effectLst/>
                <a:latin typeface="+mn-ea"/>
                <a:cs typeface="Times New Roman" panose="02020603050405020304" pitchFamily="18" charset="0"/>
              </a:rPr>
              <a:t>其到重庆</a:t>
            </a:r>
            <a:r>
              <a:rPr lang="zh-CN" altLang="en-US" sz="2400" b="1" kern="100">
                <a:solidFill>
                  <a:srgbClr val="002060"/>
                </a:solidFill>
                <a:effectLst/>
                <a:latin typeface="+mn-ea"/>
                <a:cs typeface="Times New Roman" panose="02020603050405020304" pitchFamily="18" charset="0"/>
              </a:rPr>
              <a:t>“共定大计”</a:t>
            </a:r>
            <a:r>
              <a:rPr lang="zh-CN" altLang="zh-CN" sz="2400" kern="100">
                <a:effectLst/>
                <a:latin typeface="+mn-ea"/>
                <a:cs typeface="Times New Roman" panose="02020603050405020304" pitchFamily="18" charset="0"/>
              </a:rPr>
              <a:t>。</a:t>
            </a:r>
            <a:endParaRPr lang="zh-CN" altLang="zh-CN" kern="10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903" y="2318654"/>
            <a:ext cx="5048379" cy="330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直接连接符 4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PA-102237"/>
          <p:cNvSpPr/>
          <p:nvPr>
            <p:custDataLst>
              <p:tags r:id="rId1"/>
            </p:custDataLst>
          </p:nvPr>
        </p:nvSpPr>
        <p:spPr>
          <a:xfrm>
            <a:off x="982167" y="193817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02289" y="1556145"/>
            <a:ext cx="7928492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kern="0">
                <a:solidFill>
                  <a:srgbClr val="002060"/>
                </a:solidFill>
                <a:latin typeface="+mn-ea"/>
              </a:rPr>
              <a:t>国民党又是什么态度呢</a:t>
            </a:r>
            <a:r>
              <a: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</a:rPr>
              <a:t>？</a:t>
            </a: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kern="0">
                <a:solidFill>
                  <a:srgbClr val="002060"/>
                </a:solidFill>
                <a:latin typeface="+mn-ea"/>
              </a:rPr>
              <a:t>   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15291" y="403988"/>
            <a:ext cx="611124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顺应人民对和平的渴望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534256" y="1707577"/>
            <a:ext cx="75754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b="1">
                <a:latin typeface="华文中宋" panose="02010600040101010101" pitchFamily="2" charset="-122"/>
                <a:ea typeface="华文中宋" panose="02010600040101010101" pitchFamily="2" charset="-122"/>
              </a:rPr>
              <a:t>第三个电报内容：</a:t>
            </a:r>
            <a:endParaRPr lang="zh-CN" altLang="en-US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679350" y="2449400"/>
            <a:ext cx="10324971" cy="3657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“承派周恩来先生来渝洽商，至为欣慰，惟目前各种重要问题均待与先生面商，</a:t>
            </a:r>
            <a:r>
              <a:rPr lang="zh-CN" altLang="en-US" sz="2800" b="1" dirty="0">
                <a:solidFill>
                  <a:schemeClr val="accent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时机切迫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，仍盼先生能与恩来先生惠然偕临，则重要问题方得</a:t>
            </a:r>
            <a:r>
              <a:rPr lang="zh-CN" altLang="en-US" sz="2800" b="1" dirty="0">
                <a:solidFill>
                  <a:schemeClr val="accent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迅速解决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，国家前途</a:t>
            </a:r>
            <a:r>
              <a:rPr lang="zh-CN" altLang="en-US" sz="2800" b="1" dirty="0">
                <a:solidFill>
                  <a:schemeClr val="accent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实利赖之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现已准备飞机迎迓，特再驰电速驾。”</a:t>
            </a:r>
          </a:p>
          <a:p>
            <a:pPr marL="342900" indent="-342900" algn="r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0000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r>
              <a:rPr lang="en-US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——1945</a:t>
            </a:r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r>
              <a:rPr lang="en-US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8</a:t>
            </a:r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月</a:t>
            </a:r>
            <a:r>
              <a:rPr lang="en-US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23</a:t>
            </a:r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日邀请毛泽东赴渝的第三个电报</a:t>
            </a:r>
            <a:endParaRPr lang="zh-CN" altLang="en-US" sz="1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PA-102237"/>
          <p:cNvSpPr/>
          <p:nvPr>
            <p:custDataLst>
              <p:tags r:id="rId1"/>
            </p:custDataLst>
          </p:nvPr>
        </p:nvSpPr>
        <p:spPr>
          <a:xfrm>
            <a:off x="1138872" y="205304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15291" y="403988"/>
            <a:ext cx="611124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顺应人民对和平的渴望</a:t>
            </a:r>
          </a:p>
        </p:txBody>
      </p:sp>
    </p:spTree>
  </p:cSld>
  <p:clrMapOvr>
    <a:masterClrMapping/>
  </p:clrMapOvr>
  <p:transition spd="med" advTm="0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008965"/>
            <a:ext cx="12192000" cy="2529122"/>
          </a:xfrm>
          <a:prstGeom prst="rect">
            <a:avLst/>
          </a:prstGeom>
          <a:solidFill>
            <a:srgbClr val="376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194" y="3429000"/>
            <a:ext cx="2693312" cy="167867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545516" y="3429000"/>
            <a:ext cx="8084185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9920" algn="just">
              <a:lnSpc>
                <a:spcPct val="150000"/>
              </a:lnSpc>
            </a:pPr>
            <a:r>
              <a:rPr lang="en-US" altLang="zh-CN" sz="24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1945</a:t>
            </a:r>
            <a:r>
              <a:rPr lang="zh-CN" altLang="en-US" sz="24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r>
              <a:rPr lang="en-US" altLang="zh-CN" sz="24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24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zh-CN" altLang="en-US" sz="2400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，国民党第六次全国代表大会召开，蒋介石在会上公开表示“今天的中心工作，在于消灭共产党！”“只有消灭中共，才能达成我们的任务”。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67167" y="1654469"/>
            <a:ext cx="101711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/>
            <a:r>
              <a:rPr lang="zh-CN" altLang="zh-CN" sz="3200" b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蒋介石</a:t>
            </a:r>
            <a:r>
              <a:rPr lang="zh-CN" altLang="en-US" sz="3200" b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为何如此热情</a:t>
            </a:r>
            <a:r>
              <a:rPr lang="zh-CN" altLang="zh-CN" sz="3200" b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en-US" sz="3200" b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他的目的是什么？</a:t>
            </a:r>
            <a:endParaRPr lang="zh-CN" altLang="zh-CN" sz="32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PA-102237"/>
          <p:cNvSpPr/>
          <p:nvPr>
            <p:custDataLst>
              <p:tags r:id="rId1"/>
            </p:custDataLst>
          </p:nvPr>
        </p:nvSpPr>
        <p:spPr>
          <a:xfrm>
            <a:off x="886826" y="253846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15291" y="403988"/>
            <a:ext cx="611124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顺应人民对和平的渴望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PA-102237"/>
          <p:cNvSpPr/>
          <p:nvPr>
            <p:custDataLst>
              <p:tags r:id="rId1"/>
            </p:custDataLst>
          </p:nvPr>
        </p:nvSpPr>
        <p:spPr>
          <a:xfrm>
            <a:off x="599443" y="249113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9442" y="1298735"/>
            <a:ext cx="7876737" cy="2221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“想用软的一套方法把共产党吃掉，谈何容易！可是，</a:t>
            </a:r>
            <a:r>
              <a:rPr lang="zh-CN" altLang="en-US" sz="2400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国内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有厌战情绪，</a:t>
            </a:r>
            <a:r>
              <a:rPr lang="zh-CN" altLang="en-US" sz="2400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国际形势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也不允许中国打内战，一旦打起来我们更被动，</a:t>
            </a:r>
            <a:r>
              <a:rPr lang="zh-CN" altLang="en-US" sz="2400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利用谈判拖一拖也好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。共产党拒绝谈判，我们</a:t>
            </a:r>
            <a:r>
              <a:rPr lang="zh-CN" altLang="en-US" sz="2400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更有文章好做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</a:p>
        </p:txBody>
      </p:sp>
      <p:sp>
        <p:nvSpPr>
          <p:cNvPr id="4" name="AutoShape 2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449" y="1416275"/>
            <a:ext cx="1949432" cy="1963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圆角矩形 24"/>
          <p:cNvSpPr/>
          <p:nvPr/>
        </p:nvSpPr>
        <p:spPr>
          <a:xfrm>
            <a:off x="738750" y="5470799"/>
            <a:ext cx="10035230" cy="73152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>
                <a:solidFill>
                  <a:srgbClr val="131B2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三</a:t>
            </a:r>
            <a:r>
              <a:rPr lang="zh-CN" altLang="en-US" sz="2400" b="1">
                <a:solidFill>
                  <a:srgbClr val="131B26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是如果毛泽东拒绝到重庆谈判，把战争责任推到共产党身上。</a:t>
            </a:r>
            <a:endParaRPr lang="zh-CN" altLang="en-US" sz="2400" b="1" noProof="1">
              <a:solidFill>
                <a:srgbClr val="131B26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圆角矩形 26"/>
          <p:cNvSpPr/>
          <p:nvPr/>
        </p:nvSpPr>
        <p:spPr>
          <a:xfrm>
            <a:off x="738750" y="4574406"/>
            <a:ext cx="10035230" cy="8673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>
                <a:solidFill>
                  <a:srgbClr val="131B2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</a:t>
            </a:r>
            <a:r>
              <a:rPr lang="zh-CN" altLang="en-US" sz="2400" b="1">
                <a:solidFill>
                  <a:srgbClr val="131B26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是利用谈判争取时间，调兵遣将，部署内战</a:t>
            </a:r>
            <a:r>
              <a:rPr sz="2400" b="1">
                <a:solidFill>
                  <a:srgbClr val="131B26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；</a:t>
            </a:r>
            <a:endParaRPr lang="zh-CN" altLang="en-US" sz="2400" b="1" noProof="1">
              <a:solidFill>
                <a:srgbClr val="131B26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圆角矩形 24"/>
          <p:cNvSpPr/>
          <p:nvPr/>
        </p:nvSpPr>
        <p:spPr>
          <a:xfrm>
            <a:off x="738750" y="3828348"/>
            <a:ext cx="10035230" cy="73152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b="1">
                <a:solidFill>
                  <a:srgbClr val="131B2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一是国内外都需要和平，反对内战；</a:t>
            </a:r>
            <a:endParaRPr lang="zh-CN" altLang="en-US" sz="2400" b="1" noProof="1">
              <a:solidFill>
                <a:srgbClr val="131B26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566767" y="3267640"/>
            <a:ext cx="1207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kern="100" spc="150">
                <a:solidFill>
                  <a:srgbClr val="222222"/>
                </a:solidFill>
                <a:effectLst/>
                <a:ea typeface="楷体" panose="02010609060101010101" pitchFamily="49" charset="-122"/>
                <a:cs typeface="Arial" panose="020B0604020202020204" pitchFamily="34" charset="0"/>
              </a:rPr>
              <a:t>陶希圣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515291" y="403988"/>
            <a:ext cx="611124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顺应人民对和平的渴望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93619" y="1705424"/>
            <a:ext cx="88319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/>
            <a:r>
              <a:rPr lang="zh-CN" altLang="en-US" sz="2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面对蒋介石的邀请，毛泽东是去还是不去呢？</a:t>
            </a:r>
            <a:endParaRPr lang="zh-CN" altLang="zh-CN" sz="2800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1035906"/>
            <a:ext cx="12192000" cy="0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PA-102237"/>
          <p:cNvSpPr/>
          <p:nvPr>
            <p:custDataLst>
              <p:tags r:id="rId1"/>
            </p:custDataLst>
          </p:nvPr>
        </p:nvSpPr>
        <p:spPr>
          <a:xfrm>
            <a:off x="886826" y="253846"/>
            <a:ext cx="612000" cy="612000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阿里巴巴普惠体 Light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6826" y="2772298"/>
            <a:ext cx="6735482" cy="2221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为了国内和平、民主、团结的实现，毛泽东毅然决定，接受蒋介石的邀请，深入虎穴！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与此同时，毛泽东也做了最坏的打算，那就是如果做出最大让步还不行，就“准备坐班房”。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4" r="22266"/>
          <a:stretch>
            <a:fillRect/>
          </a:stretch>
        </p:blipFill>
        <p:spPr bwMode="auto">
          <a:xfrm>
            <a:off x="8311794" y="2389193"/>
            <a:ext cx="2598031" cy="31759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515291" y="403988"/>
            <a:ext cx="6111240" cy="43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 eaLnBrk="0" hangingPunct="0">
              <a:lnSpc>
                <a:spcPts val="2665"/>
              </a:lnSpc>
              <a:defRPr/>
            </a:pPr>
            <a:r>
              <a:rPr lang="zh-CN" altLang="zh-CN" sz="36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Light"/>
                <a:sym typeface="微软雅黑" panose="020B0503020204020204" pitchFamily="34" charset="-122"/>
              </a:rPr>
              <a:t>顺应人民对和平的渴望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KSO_WPP_MARK_KEY" val="0389309a-60b6-4d9e-b6c1-38dafe5e855e"/>
  <p:tag name="COMMONDATA" val="eyJoZGlkIjoiOTBjY2RkZWNiYTZhMmYzODc4NmE2NTUwNjdkY2FiODc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包图主题2">
  <a:themeElements>
    <a:clrScheme name="自定义 179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CE1126"/>
      </a:accent1>
      <a:accent2>
        <a:srgbClr val="CE1126"/>
      </a:accent2>
      <a:accent3>
        <a:srgbClr val="CE1126"/>
      </a:accent3>
      <a:accent4>
        <a:srgbClr val="CE1126"/>
      </a:accent4>
      <a:accent5>
        <a:srgbClr val="CE1126"/>
      </a:accent5>
      <a:accent6>
        <a:srgbClr val="CE1126"/>
      </a:accent6>
      <a:hlink>
        <a:srgbClr val="0085C3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424</TotalTime>
  <Words>1184</Words>
  <Application>Microsoft Office PowerPoint</Application>
  <PresentationFormat>宽屏</PresentationFormat>
  <Paragraphs>122</Paragraphs>
  <Slides>21</Slides>
  <Notes>17</Notes>
  <HiddenSlides>0</HiddenSlides>
  <MMClips>2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等线</vt:lpstr>
      <vt:lpstr>黑体</vt:lpstr>
      <vt:lpstr>华文行楷</vt:lpstr>
      <vt:lpstr>华文楷体</vt:lpstr>
      <vt:lpstr>华文中宋</vt:lpstr>
      <vt:lpstr>楷体</vt:lpstr>
      <vt:lpstr>隶书</vt:lpstr>
      <vt:lpstr>微软雅黑</vt:lpstr>
      <vt:lpstr>Arial</vt:lpstr>
      <vt:lpstr>Calibri</vt:lpstr>
      <vt:lpstr>Wingdings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Administrator</cp:lastModifiedBy>
  <cp:revision>504</cp:revision>
  <cp:lastPrinted>2021-12-09T17:14:00Z</cp:lastPrinted>
  <dcterms:created xsi:type="dcterms:W3CDTF">2017-09-19T03:01:00Z</dcterms:created>
  <dcterms:modified xsi:type="dcterms:W3CDTF">2022-12-17T08:46:59Z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C99E7C72915F48BC842053779BEFD195</vt:lpwstr>
  </property>
  <property fmtid="{D5CDD505-2E9C-101B-9397-08002B2CF9AE}" pid="3" name="KSOProductBuildVer">
    <vt:lpwstr>2052-11.1.0.12763</vt:lpwstr>
  </property>
</Properties>
</file>